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577" r:id="rId2"/>
    <p:sldId id="589" r:id="rId3"/>
    <p:sldId id="583" r:id="rId4"/>
    <p:sldId id="582" r:id="rId5"/>
    <p:sldId id="590" r:id="rId6"/>
    <p:sldId id="591" r:id="rId7"/>
    <p:sldId id="592" r:id="rId8"/>
    <p:sldId id="584" r:id="rId9"/>
    <p:sldId id="585" r:id="rId10"/>
    <p:sldId id="586" r:id="rId11"/>
    <p:sldId id="587" r:id="rId12"/>
    <p:sldId id="580" r:id="rId13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BEE9"/>
    <a:srgbClr val="017EB8"/>
    <a:srgbClr val="000099"/>
    <a:srgbClr val="009ED6"/>
    <a:srgbClr val="0099FF"/>
    <a:srgbClr val="0033CC"/>
    <a:srgbClr val="32469A"/>
    <a:srgbClr val="243C80"/>
    <a:srgbClr val="204898"/>
    <a:srgbClr val="2034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57"/>
    <p:restoredTop sz="91186" autoAdjust="0"/>
  </p:normalViewPr>
  <p:slideViewPr>
    <p:cSldViewPr>
      <p:cViewPr varScale="1">
        <p:scale>
          <a:sx n="95" d="100"/>
          <a:sy n="95" d="100"/>
        </p:scale>
        <p:origin x="192" y="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-3154" y="-8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EDB6DF3-FA61-45CB-BE27-053A00556DB1}" type="datetimeFigureOut">
              <a:rPr lang="en-US" smtClean="0"/>
              <a:t>1/21/16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DAFA7AAB-6417-4573-AFEB-2CFC05049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2216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F89C4D45-EFF8-479D-AF6F-9BB9BF232254}" type="datetimeFigureOut">
              <a:rPr lang="en-US" smtClean="0"/>
              <a:pPr/>
              <a:t>1/21/16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err="1" smtClean="0"/>
              <a:t>jksdksd</a:t>
            </a:r>
            <a:r>
              <a:rPr lang="en-US" smtClean="0"/>
              <a:t> </a:t>
            </a:r>
            <a:r>
              <a:rPr lang="en-US" err="1" smtClean="0"/>
              <a:t>jh</a:t>
            </a:r>
            <a:r>
              <a:rPr lang="en-US" smtClean="0"/>
              <a:t> </a:t>
            </a:r>
            <a:r>
              <a:rPr lang="en-US" err="1" smtClean="0"/>
              <a:t>jhfkjhfsd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B208339-1CDE-4508-95CE-C65DBDC3BF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12253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54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10000"/>
              </a:lnSpc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Localization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the process of adapting a globalized application to a particular culture/locale. Localization includes the translation of the application user interface and adapting graphics for a specific culture/locale. The localization process can also include translating any help content associated with the application.</a:t>
            </a:r>
          </a:p>
          <a:p>
            <a:pPr algn="just">
              <a:lnSpc>
                <a:spcPct val="110000"/>
              </a:lnSpc>
              <a:defRPr/>
            </a:pP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just">
              <a:lnSpc>
                <a:spcPct val="110000"/>
              </a:lnSpc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Localization (L10N) testing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checks how well the application under test has been Localized into a particular target language.</a:t>
            </a:r>
          </a:p>
          <a:p>
            <a:pPr marL="0" marR="0" indent="0" algn="just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Because every country’s language, culture, currency, taxes and standards are different, it’s imperative for companies to test how well their applications perform with different aspects of international culture.</a:t>
            </a:r>
          </a:p>
          <a:p>
            <a:pPr algn="just">
              <a:lnSpc>
                <a:spcPct val="110000"/>
              </a:lnSpc>
              <a:defRPr/>
            </a:pP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244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62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Layout (w/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2304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66700" indent="-266700">
              <a:defRPr baseline="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buClr>
                <a:srgbClr val="017EB8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 algn="l">
              <a:defRPr baseline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017E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590800"/>
            <a:ext cx="7772400" cy="1362075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4400" cap="none" baseline="0" dirty="0">
                <a:latin typeface="Segoe UI" pitchFamily="34" charset="0"/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1555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2400" y="0"/>
            <a:ext cx="43452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 baseline="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278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4571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 baseline="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098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0" y="5181600"/>
            <a:ext cx="9136380" cy="914400"/>
          </a:xfrm>
          <a:solidFill>
            <a:srgbClr val="017EB8"/>
          </a:solidFill>
        </p:spPr>
        <p:txBody>
          <a:bodyPr vert="horz" lIns="360000" tIns="45720" rIns="91440" bIns="45720" rtlCol="0" anchor="ctr">
            <a:noAutofit/>
          </a:bodyPr>
          <a:lstStyle>
            <a:lvl1pPr>
              <a:defRPr lang="en-US" sz="4400" cap="none" baseline="0" dirty="0">
                <a:solidFill>
                  <a:schemeClr val="bg1"/>
                </a:solidFill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1176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3 columns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457200" y="2362200"/>
            <a:ext cx="8382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4800" cap="none" baseline="0" dirty="0">
                <a:solidFill>
                  <a:schemeClr val="bg1"/>
                </a:solidFill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2743200" y="4953000"/>
            <a:ext cx="1600200" cy="13716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uk-UA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934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775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2616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5058025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baseline="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7675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04800" y="2514600"/>
            <a:ext cx="1981200" cy="19812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295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304800" y="1828800"/>
            <a:ext cx="44958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4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419100" y="4953000"/>
            <a:ext cx="3877408" cy="7620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029200" y="0"/>
            <a:ext cx="37338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63638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(w/o logo)">
    <p:bg>
      <p:bgPr>
        <a:solidFill>
          <a:srgbClr val="017E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65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Layout (w/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2286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3200"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idx="10"/>
          </p:nvPr>
        </p:nvSpPr>
        <p:spPr>
          <a:xfrm>
            <a:off x="230400" y="1450102"/>
            <a:ext cx="3886200" cy="4493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1450102"/>
            <a:ext cx="3886200" cy="4493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948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073695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4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58000" y="644683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5" name="Content Placeholder 2"/>
          <p:cNvSpPr txBox="1">
            <a:spLocks/>
          </p:cNvSpPr>
          <p:nvPr userDrawn="1"/>
        </p:nvSpPr>
        <p:spPr>
          <a:xfrm>
            <a:off x="1905000" y="6324600"/>
            <a:ext cx="3048000" cy="304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mtClean="0"/>
          </a:p>
          <a:p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712" r:id="rId3"/>
    <p:sldLayoutId id="2147483713" r:id="rId4"/>
    <p:sldLayoutId id="2147483661" r:id="rId5"/>
    <p:sldLayoutId id="2147483709" r:id="rId6"/>
    <p:sldLayoutId id="2147483655" r:id="rId7"/>
    <p:sldLayoutId id="2147483674" r:id="rId8"/>
    <p:sldLayoutId id="2147483711" r:id="rId9"/>
    <p:sldLayoutId id="2147483675" r:id="rId10"/>
    <p:sldLayoutId id="2147483721" r:id="rId11"/>
    <p:sldLayoutId id="2147483723" r:id="rId12"/>
    <p:sldLayoutId id="2147483722" r:id="rId13"/>
    <p:sldLayoutId id="2147483725" r:id="rId14"/>
    <p:sldLayoutId id="2147483726" r:id="rId15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0" rtl="0" eaLnBrk="1" latinLnBrk="0" hangingPunct="1">
        <a:spcBef>
          <a:spcPct val="0"/>
        </a:spcBef>
        <a:buNone/>
        <a:defRPr lang="en-US" sz="4000" b="0" kern="1200" baseline="0" dirty="0" smtClean="0">
          <a:solidFill>
            <a:srgbClr val="017EB8"/>
          </a:solidFill>
          <a:latin typeface="Segoe UI" panose="020B0502040204020203" pitchFamily="34" charset="0"/>
          <a:ea typeface="Segoe UI" pitchFamily="34" charset="0"/>
          <a:cs typeface="Segoe UI" pitchFamily="34" charset="0"/>
        </a:defRPr>
      </a:lvl1pPr>
    </p:titleStyle>
    <p:bodyStyle>
      <a:lvl1pPr marL="266700" indent="-266700" algn="l" defTabSz="914400" rtl="0" eaLnBrk="1" latinLnBrk="0" hangingPunct="1">
        <a:spcBef>
          <a:spcPct val="20000"/>
        </a:spcBef>
        <a:buClr>
          <a:srgbClr val="017EB8"/>
        </a:buClr>
        <a:buFont typeface="Arial" panose="020B0604020202020204" pitchFamily="34" charset="0"/>
        <a:buChar char="•"/>
        <a:defRPr sz="3200" kern="1200" baseline="0">
          <a:solidFill>
            <a:schemeClr val="tx1">
              <a:lumMod val="75000"/>
              <a:lumOff val="2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marL="628650" indent="-28575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800" kern="1200" baseline="0" dirty="0" smtClean="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2pPr>
      <a:lvl3pPr marL="971550" indent="-17145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400" kern="1200" baseline="0" dirty="0" smtClean="0">
          <a:solidFill>
            <a:schemeClr val="tx1">
              <a:lumMod val="65000"/>
              <a:lumOff val="3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3pPr>
      <a:lvl4pPr marL="1257300" indent="-22860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000" kern="1200" baseline="0" dirty="0" smtClean="0">
          <a:solidFill>
            <a:schemeClr val="tx1">
              <a:lumMod val="65000"/>
              <a:lumOff val="3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4pPr>
      <a:lvl5pPr marL="1485900" indent="-22860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oftserveinc.com" TargetMode="External"/><Relationship Id="rId4" Type="http://schemas.openxmlformats.org/officeDocument/2006/relationships/hyperlink" Target="http://www.softserveinc.com/" TargetMode="External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3000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Keynote</a:t>
            </a:r>
            <a:r>
              <a:rPr lang="en-US" dirty="0">
                <a:solidFill>
                  <a:schemeClr val="bg1"/>
                </a:solidFill>
              </a:rPr>
              <a:t>: Desktop Presentation </a:t>
            </a:r>
            <a:r>
              <a:rPr lang="en-US" dirty="0" smtClean="0">
                <a:solidFill>
                  <a:schemeClr val="bg1"/>
                </a:solidFill>
              </a:rPr>
              <a:t>tool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sz="3200" dirty="0" smtClean="0">
                <a:solidFill>
                  <a:schemeClr val="bg1"/>
                </a:solidFill>
              </a:rPr>
              <a:t>testing types</a:t>
            </a:r>
            <a:br>
              <a:rPr lang="en-US" sz="3200" dirty="0" smtClean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/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 smtClean="0">
                <a:solidFill>
                  <a:schemeClr val="bg1"/>
                </a:solidFill>
              </a:rPr>
              <a:t>by </a:t>
            </a:r>
            <a:r>
              <a:rPr lang="en-US" sz="3200" dirty="0" err="1" smtClean="0">
                <a:solidFill>
                  <a:schemeClr val="bg1"/>
                </a:solidFill>
              </a:rPr>
              <a:t>Taras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Travinskyy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br>
              <a:rPr lang="en-US" sz="3200" dirty="0">
                <a:solidFill>
                  <a:schemeClr val="bg1"/>
                </a:solidFill>
              </a:rPr>
            </a:b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                                                                 01/22/2016</a:t>
            </a:r>
            <a:endParaRPr lang="en-US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3300"/>
            <a:ext cx="2717800" cy="2717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68400" y="431800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7118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Stress </a:t>
            </a:r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85800" y="1066800"/>
            <a:ext cx="7620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Keynote should allow open up to 32 files of 100 slides without crashing. 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Stress Testing Procedure: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32, 35, 50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files of test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presentation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Defect: </a:t>
            </a:r>
            <a:r>
              <a:rPr lang="en-US" dirty="0" err="1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Aplication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crashes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starting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from 33 presentation. And all unsaved changes are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lost. </a:t>
            </a:r>
          </a:p>
          <a:p>
            <a:pPr algn="just"/>
            <a:endParaRPr lang="en-US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Data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should not be lost even in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stress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situations. If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possible, system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crash also should be avoided.</a:t>
            </a:r>
            <a:endParaRPr lang="ru-RU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96658"/>
            <a:ext cx="914400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06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/>
          <a:lstStyle/>
          <a:p>
            <a:pPr algn="ctr"/>
            <a:r>
              <a:rPr lang="en-US" dirty="0" smtClean="0"/>
              <a:t>Localization </a:t>
            </a:r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" y="1447800"/>
            <a:ext cx="8458200" cy="349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defRPr/>
            </a:pPr>
            <a:endParaRPr lang="en-US" sz="1600" dirty="0" smtClean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000" y="1425277"/>
            <a:ext cx="447592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Verify that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‘File’-menu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is translated to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Ukrainian</a:t>
            </a:r>
            <a:endParaRPr lang="en-US" b="1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endParaRPr lang="en-US" b="1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Localization Testing Procedure: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>
              <a:defRPr/>
            </a:pP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Test all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menu and sub-menus items i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 ‘File’ menu if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they are translated to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Ukrainian; check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whether they are localized and not truncated</a:t>
            </a:r>
          </a:p>
          <a:p>
            <a:pPr algn="just">
              <a:defRPr/>
            </a:pPr>
            <a:endParaRPr lang="en-US" b="1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Defects: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>
              <a:buFont typeface="Arial" pitchFamily="34" charset="0"/>
              <a:buChar char="•"/>
              <a:defRPr/>
            </a:pP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“Rename” item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is truncated on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Ukrainian Locale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;</a:t>
            </a:r>
          </a:p>
          <a:p>
            <a:pPr algn="just">
              <a:buFont typeface="Arial" pitchFamily="34" charset="0"/>
              <a:buChar char="•"/>
              <a:defRPr/>
            </a:pP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“Print” item is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not translated and still appears in English under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Ukrainian locale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112" y="1066086"/>
            <a:ext cx="2857500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2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Thank you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934200" y="5105400"/>
            <a:ext cx="1805709" cy="16764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1300" b="1" dirty="0"/>
              <a:t>USA TELEPHONE</a:t>
            </a:r>
            <a:endParaRPr lang="uk-UA" sz="1300" b="1" dirty="0"/>
          </a:p>
          <a:p>
            <a:pPr>
              <a:lnSpc>
                <a:spcPct val="120000"/>
              </a:lnSpc>
            </a:pPr>
            <a:r>
              <a:rPr lang="en-US" dirty="0"/>
              <a:t>Toll-Free: 866.687.3588</a:t>
            </a:r>
            <a:endParaRPr lang="uk-UA" dirty="0"/>
          </a:p>
          <a:p>
            <a:pPr>
              <a:lnSpc>
                <a:spcPct val="120000"/>
              </a:lnSpc>
            </a:pPr>
            <a:r>
              <a:rPr lang="en-US" dirty="0"/>
              <a:t>Office: </a:t>
            </a:r>
            <a:r>
              <a:rPr lang="en-US" dirty="0" smtClean="0"/>
              <a:t>239.690.3111</a:t>
            </a:r>
          </a:p>
          <a:p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sz="1300" b="1" dirty="0"/>
              <a:t>UK TELEPHONE</a:t>
            </a:r>
          </a:p>
          <a:p>
            <a:pPr>
              <a:lnSpc>
                <a:spcPct val="110000"/>
              </a:lnSpc>
            </a:pPr>
            <a:r>
              <a:rPr lang="en-US" dirty="0"/>
              <a:t>Tel: </a:t>
            </a:r>
            <a:r>
              <a:rPr lang="en-US" dirty="0" smtClean="0"/>
              <a:t>0207.544.8414</a:t>
            </a:r>
          </a:p>
          <a:p>
            <a:endParaRPr lang="en-US" dirty="0"/>
          </a:p>
          <a:p>
            <a:pPr>
              <a:lnSpc>
                <a:spcPct val="110000"/>
              </a:lnSpc>
            </a:pPr>
            <a:r>
              <a:rPr lang="en-US" sz="1300" b="1" dirty="0" smtClean="0"/>
              <a:t>GERMAN </a:t>
            </a:r>
            <a:r>
              <a:rPr lang="en-US" sz="1300" b="1" dirty="0"/>
              <a:t>TELEPHONE </a:t>
            </a:r>
          </a:p>
          <a:p>
            <a:pPr>
              <a:lnSpc>
                <a:spcPct val="110000"/>
              </a:lnSpc>
            </a:pPr>
            <a:r>
              <a:rPr lang="en-US" dirty="0"/>
              <a:t>Tel: 0692.602.5857</a:t>
            </a:r>
          </a:p>
          <a:p>
            <a:endParaRPr lang="uk-UA" dirty="0"/>
          </a:p>
          <a:p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75200" y="5105400"/>
            <a:ext cx="1805709" cy="1295400"/>
          </a:xfrm>
        </p:spPr>
        <p:txBody>
          <a:bodyPr/>
          <a:lstStyle/>
          <a:p>
            <a:r>
              <a:rPr lang="en-US" b="1" dirty="0"/>
              <a:t>EMAIL</a:t>
            </a:r>
            <a:endParaRPr lang="uk-UA" b="1" dirty="0"/>
          </a:p>
          <a:p>
            <a:r>
              <a:rPr lang="en-US" sz="1100" u="sng" dirty="0">
                <a:hlinkClick r:id="rId3"/>
              </a:rPr>
              <a:t>info@softserveinc.com</a:t>
            </a:r>
            <a:endParaRPr lang="uk-UA" sz="1100" dirty="0"/>
          </a:p>
          <a:p>
            <a:r>
              <a:rPr lang="en-US" dirty="0"/>
              <a:t> </a:t>
            </a:r>
            <a:endParaRPr lang="uk-UA" dirty="0"/>
          </a:p>
          <a:p>
            <a:r>
              <a:rPr lang="en-US" b="1" dirty="0"/>
              <a:t>WEBSITE:</a:t>
            </a:r>
            <a:endParaRPr lang="uk-UA" b="1" dirty="0"/>
          </a:p>
          <a:p>
            <a:r>
              <a:rPr lang="en-US" sz="1100" u="sng" dirty="0">
                <a:hlinkClick r:id="rId4"/>
              </a:rPr>
              <a:t>www.softserveinc.com</a:t>
            </a:r>
            <a:r>
              <a:rPr lang="en-US" sz="1100" dirty="0">
                <a:hlinkClick r:id="rId4"/>
              </a:rPr>
              <a:t> </a:t>
            </a:r>
            <a:endParaRPr lang="uk-UA" sz="1100" dirty="0"/>
          </a:p>
          <a:p>
            <a:endParaRPr lang="uk-U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616200" y="5105400"/>
            <a:ext cx="1805709" cy="1295400"/>
          </a:xfrm>
        </p:spPr>
        <p:txBody>
          <a:bodyPr/>
          <a:lstStyle/>
          <a:p>
            <a:r>
              <a:rPr lang="en-US" b="1" dirty="0"/>
              <a:t>EUROPE OFFICES</a:t>
            </a:r>
            <a:endParaRPr lang="uk-UA" b="1" dirty="0"/>
          </a:p>
          <a:p>
            <a:r>
              <a:rPr lang="en-US" sz="1100" dirty="0"/>
              <a:t>United Kingdom</a:t>
            </a:r>
            <a:endParaRPr lang="uk-UA" sz="1100" dirty="0"/>
          </a:p>
          <a:p>
            <a:r>
              <a:rPr lang="en-US" sz="1100" dirty="0"/>
              <a:t>Germany</a:t>
            </a:r>
            <a:endParaRPr lang="uk-UA" sz="1100" dirty="0"/>
          </a:p>
          <a:p>
            <a:r>
              <a:rPr lang="en-US" sz="1100" dirty="0"/>
              <a:t>The Netherlands</a:t>
            </a:r>
            <a:endParaRPr lang="uk-UA" sz="1100" dirty="0"/>
          </a:p>
          <a:p>
            <a:r>
              <a:rPr lang="en-US" sz="1100" dirty="0"/>
              <a:t>Ukraine</a:t>
            </a:r>
            <a:endParaRPr lang="uk-UA" sz="1100" dirty="0"/>
          </a:p>
          <a:p>
            <a:r>
              <a:rPr lang="en-US" sz="1100" dirty="0"/>
              <a:t>Bulgaria</a:t>
            </a:r>
            <a:endParaRPr lang="uk-UA" sz="1100" dirty="0"/>
          </a:p>
          <a:p>
            <a:endParaRPr lang="uk-UA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57200" y="5105400"/>
            <a:ext cx="1805709" cy="1295400"/>
          </a:xfrm>
        </p:spPr>
        <p:txBody>
          <a:bodyPr/>
          <a:lstStyle/>
          <a:p>
            <a:r>
              <a:rPr lang="en-US" b="1" dirty="0"/>
              <a:t>US OFFICES</a:t>
            </a:r>
            <a:endParaRPr lang="uk-UA" b="1" dirty="0"/>
          </a:p>
          <a:p>
            <a:r>
              <a:rPr lang="en-US" sz="1100" dirty="0"/>
              <a:t>Austin, TX</a:t>
            </a:r>
            <a:endParaRPr lang="uk-UA" sz="1100" dirty="0"/>
          </a:p>
          <a:p>
            <a:r>
              <a:rPr lang="en-US" sz="1100" dirty="0"/>
              <a:t>Fort Myers, FL</a:t>
            </a:r>
            <a:endParaRPr lang="uk-UA" sz="1100" dirty="0"/>
          </a:p>
          <a:p>
            <a:r>
              <a:rPr lang="en-US" sz="1100" dirty="0"/>
              <a:t>Boston, MA</a:t>
            </a:r>
            <a:endParaRPr lang="uk-UA" sz="1100" dirty="0"/>
          </a:p>
          <a:p>
            <a:r>
              <a:rPr lang="en-US" sz="1100" dirty="0"/>
              <a:t>Newport Beach, CA</a:t>
            </a:r>
            <a:endParaRPr lang="uk-UA" sz="1100" dirty="0"/>
          </a:p>
          <a:p>
            <a:r>
              <a:rPr lang="en-US" sz="1100" dirty="0"/>
              <a:t>Salt Lake City, UT</a:t>
            </a:r>
            <a:endParaRPr lang="uk-UA" sz="1100" dirty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64259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2</a:t>
            </a:fld>
            <a:endParaRPr lang="uk-UA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Agenda</a:t>
            </a:r>
            <a:endParaRPr lang="uk-UA" dirty="0"/>
          </a:p>
        </p:txBody>
      </p:sp>
      <p:sp>
        <p:nvSpPr>
          <p:cNvPr id="6" name="Rectangle 5"/>
          <p:cNvSpPr/>
          <p:nvPr/>
        </p:nvSpPr>
        <p:spPr>
          <a:xfrm>
            <a:off x="609600" y="1214497"/>
            <a:ext cx="81534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Smoke testing</a:t>
            </a:r>
            <a:endParaRPr lang="en-US" sz="3200" i="1" dirty="0" smtClean="0">
              <a:solidFill>
                <a:schemeClr val="tx2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Functional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Positive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Negative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Security testing</a:t>
            </a:r>
            <a:endParaRPr lang="en-US" sz="3200" i="1" dirty="0" smtClean="0">
              <a:solidFill>
                <a:schemeClr val="tx2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Performance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Load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Stress </a:t>
            </a: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i="1" dirty="0" smtClean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Localization </a:t>
            </a:r>
            <a:r>
              <a:rPr lang="en-US" sz="3200" i="1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testing</a:t>
            </a:r>
            <a:endParaRPr lang="en-US" sz="3200" i="1" dirty="0" smtClean="0">
              <a:solidFill>
                <a:schemeClr val="tx2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i="1" dirty="0" smtClean="0">
              <a:solidFill>
                <a:schemeClr val="tx2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500" y="3276600"/>
            <a:ext cx="26035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6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3</a:t>
            </a:fld>
            <a:endParaRPr lang="uk-UA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57200" y="127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algn="ctr"/>
            <a:r>
              <a:rPr lang="en-US" dirty="0" smtClean="0"/>
              <a:t>Smoke testing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447799"/>
            <a:ext cx="3505200" cy="392792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 smtClean="0"/>
              <a:t>Requirement: </a:t>
            </a:r>
            <a:r>
              <a:rPr lang="en-US" sz="1600" dirty="0" smtClean="0"/>
              <a:t>Test </a:t>
            </a:r>
            <a:r>
              <a:rPr lang="en-US" sz="1600" dirty="0"/>
              <a:t>new version </a:t>
            </a:r>
            <a:r>
              <a:rPr lang="en-US" sz="1600" dirty="0"/>
              <a:t>6.6.1 (</a:t>
            </a:r>
            <a:r>
              <a:rPr lang="en-US" sz="1600" dirty="0" smtClean="0"/>
              <a:t>2560) of </a:t>
            </a:r>
            <a:r>
              <a:rPr lang="en-US" sz="1600" dirty="0" smtClean="0"/>
              <a:t>Keynote </a:t>
            </a:r>
            <a:r>
              <a:rPr lang="en-US" sz="1600" dirty="0" smtClean="0"/>
              <a:t>application.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smtClean="0"/>
              <a:t>Smoke Testing Procedure: </a:t>
            </a:r>
            <a:r>
              <a:rPr lang="en-US" sz="1600" dirty="0" smtClean="0"/>
              <a:t>quickly</a:t>
            </a:r>
            <a:r>
              <a:rPr lang="en-US" sz="1600" b="1" dirty="0" smtClean="0"/>
              <a:t> </a:t>
            </a:r>
            <a:r>
              <a:rPr lang="en-US" sz="1600" dirty="0" smtClean="0"/>
              <a:t>check the main Keynote features (run application, </a:t>
            </a:r>
            <a:r>
              <a:rPr lang="en-US" sz="1600" dirty="0" smtClean="0"/>
              <a:t>create new, open, edit and </a:t>
            </a:r>
            <a:r>
              <a:rPr lang="en-US" sz="1600" dirty="0" smtClean="0"/>
              <a:t>save </a:t>
            </a:r>
            <a:r>
              <a:rPr lang="en-US" sz="1600" dirty="0"/>
              <a:t>presentation).</a:t>
            </a:r>
            <a:endParaRPr lang="en-US" sz="1600" b="1" dirty="0" smtClean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smtClean="0"/>
              <a:t>Defect: </a:t>
            </a:r>
            <a:r>
              <a:rPr lang="en-US" sz="1600" dirty="0"/>
              <a:t>There is no ability to </a:t>
            </a:r>
            <a:r>
              <a:rPr lang="en-US" sz="1600" dirty="0" smtClean="0"/>
              <a:t>Save presentation. </a:t>
            </a:r>
            <a:r>
              <a:rPr lang="en-US" sz="1600" dirty="0"/>
              <a:t>Button </a:t>
            </a:r>
            <a:r>
              <a:rPr lang="en-US" sz="1600" dirty="0" smtClean="0"/>
              <a:t>“</a:t>
            </a:r>
            <a:r>
              <a:rPr lang="en-US" sz="1600" dirty="0" smtClean="0"/>
              <a:t>Save</a:t>
            </a:r>
            <a:r>
              <a:rPr lang="en-US" sz="1600" dirty="0" smtClean="0"/>
              <a:t>” is disabled.</a:t>
            </a:r>
            <a:endParaRPr lang="en-US" sz="1600" dirty="0" smtClean="0"/>
          </a:p>
          <a:p>
            <a:pPr marL="0" indent="0">
              <a:buNone/>
            </a:pPr>
            <a:endParaRPr lang="en-US" sz="1600" i="1" dirty="0"/>
          </a:p>
          <a:p>
            <a:pPr marL="0" indent="0">
              <a:buNone/>
            </a:pPr>
            <a:r>
              <a:rPr lang="en-US" sz="1600" b="1" i="1" dirty="0" smtClean="0"/>
              <a:t>           </a:t>
            </a:r>
            <a:endParaRPr lang="en-US" sz="1600" dirty="0"/>
          </a:p>
        </p:txBody>
      </p:sp>
      <p:sp>
        <p:nvSpPr>
          <p:cNvPr id="2" name="TextBox 1"/>
          <p:cNvSpPr txBox="1"/>
          <p:nvPr/>
        </p:nvSpPr>
        <p:spPr>
          <a:xfrm>
            <a:off x="10421257" y="3222171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887" y="1447800"/>
            <a:ext cx="3786809" cy="392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45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4</a:t>
            </a:fld>
            <a:endParaRPr lang="uk-UA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57200" y="127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algn="ctr"/>
            <a:r>
              <a:rPr lang="en-US" dirty="0" smtClean="0"/>
              <a:t>Functional testing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33400" y="1128959"/>
            <a:ext cx="8153400" cy="401394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b="1" dirty="0" smtClean="0">
                <a:solidFill>
                  <a:schemeClr val="tx1"/>
                </a:solidFill>
              </a:rPr>
              <a:t>Requirement: </a:t>
            </a:r>
            <a:r>
              <a:rPr lang="en-US" sz="1800" dirty="0" smtClean="0">
                <a:solidFill>
                  <a:schemeClr val="tx1"/>
                </a:solidFill>
              </a:rPr>
              <a:t>User is able quickly reopen last opened documents.</a:t>
            </a:r>
            <a:endParaRPr lang="en-US" sz="1800" b="1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sz="1800" b="1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sz="1800" b="1" dirty="0">
                <a:solidFill>
                  <a:schemeClr val="tx1"/>
                </a:solidFill>
              </a:rPr>
              <a:t>Functional Testing Procedure: </a:t>
            </a:r>
            <a:endParaRPr lang="en-US" sz="1800" b="1" dirty="0" smtClean="0">
              <a:solidFill>
                <a:schemeClr val="tx1"/>
              </a:solidFill>
            </a:endParaRPr>
          </a:p>
          <a:p>
            <a:pPr algn="just">
              <a:buFontTx/>
              <a:buChar char="-"/>
            </a:pPr>
            <a:r>
              <a:rPr lang="en-US" sz="1800" dirty="0" smtClean="0">
                <a:solidFill>
                  <a:schemeClr val="tx1"/>
                </a:solidFill>
              </a:rPr>
              <a:t>check if menu item present; </a:t>
            </a:r>
          </a:p>
          <a:p>
            <a:pPr algn="just">
              <a:buFontTx/>
              <a:buChar char="-"/>
            </a:pPr>
            <a:r>
              <a:rPr lang="en-US" sz="1800" dirty="0" smtClean="0">
                <a:solidFill>
                  <a:schemeClr val="tx1"/>
                </a:solidFill>
              </a:rPr>
              <a:t>open and close different documents- check if the appear in the list and in correct order; </a:t>
            </a:r>
          </a:p>
          <a:p>
            <a:pPr algn="just">
              <a:buFontTx/>
              <a:buChar char="-"/>
            </a:pPr>
            <a:r>
              <a:rPr lang="en-US" sz="1800" dirty="0" smtClean="0">
                <a:solidFill>
                  <a:schemeClr val="tx1"/>
                </a:solidFill>
              </a:rPr>
              <a:t>check if document is reopened- it should be excluded from list; </a:t>
            </a:r>
          </a:p>
          <a:p>
            <a:pPr algn="just">
              <a:buFontTx/>
              <a:buChar char="-"/>
            </a:pPr>
            <a:r>
              <a:rPr lang="en-US" sz="1800" dirty="0" smtClean="0">
                <a:solidFill>
                  <a:schemeClr val="tx1"/>
                </a:solidFill>
              </a:rPr>
              <a:t>verify list maximum capacity of 10 documents; </a:t>
            </a:r>
          </a:p>
          <a:p>
            <a:pPr algn="just">
              <a:buFontTx/>
              <a:buChar char="-"/>
            </a:pPr>
            <a:r>
              <a:rPr lang="en-US" sz="1800" dirty="0" smtClean="0">
                <a:solidFill>
                  <a:schemeClr val="tx1"/>
                </a:solidFill>
              </a:rPr>
              <a:t>check ‘Clear list’ function</a:t>
            </a:r>
            <a:endParaRPr lang="en-US" sz="1800" b="1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sz="1800" b="1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sz="1800" b="1" dirty="0">
                <a:solidFill>
                  <a:schemeClr val="tx1"/>
                </a:solidFill>
              </a:rPr>
              <a:t>Defect: </a:t>
            </a:r>
            <a:r>
              <a:rPr lang="en-US" sz="1800" dirty="0" smtClean="0">
                <a:solidFill>
                  <a:schemeClr val="tx1"/>
                </a:solidFill>
              </a:rPr>
              <a:t>list should consist of 10 last opened documents, but user is able to see and reopen only one last opened document.</a:t>
            </a:r>
          </a:p>
          <a:p>
            <a:pPr marL="0" indent="0" algn="just">
              <a:buNone/>
            </a:pP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4765492"/>
            <a:ext cx="4060800" cy="133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0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2724316"/>
            <a:ext cx="5638800" cy="3565970"/>
          </a:xfrm>
          <a:prstGeom prst="rect">
            <a:avLst/>
          </a:prstGeom>
        </p:spPr>
      </p:pic>
      <p:sp>
        <p:nvSpPr>
          <p:cNvPr id="15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Positive testing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62000" y="1524000"/>
            <a:ext cx="4495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Keynote should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only *.key files of presentations. 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Positive Testing 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*.key file of test presentation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File cannot be open.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95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2438400"/>
            <a:ext cx="3810000" cy="3810000"/>
          </a:xfrm>
          <a:prstGeom prst="rect">
            <a:avLst/>
          </a:prstGeom>
        </p:spPr>
      </p:pic>
      <p:sp>
        <p:nvSpPr>
          <p:cNvPr id="15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Negative testing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62000" y="1524000"/>
            <a:ext cx="4495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Keynote should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only *.key files of presentations. 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Positive Testing 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other than *.key file e.g. *.doc; rename *.doc to *.key and open it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opens renamed file and crashes.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018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2306" y="2286000"/>
            <a:ext cx="4114800" cy="4114800"/>
          </a:xfrm>
          <a:prstGeom prst="rect">
            <a:avLst/>
          </a:prstGeom>
        </p:spPr>
      </p:pic>
      <p:sp>
        <p:nvSpPr>
          <p:cNvPr id="15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Security testing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62000" y="1524000"/>
            <a:ext cx="4495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Keynote should verify password if open protected presentations. 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Positive Testing 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create new presentation; set password and save file; reopen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file- system should open presentation if password is correct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opens protected files if incorrect password s provided and Cancel button pressed.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65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-1" r="2"/>
          <a:stretch/>
        </p:blipFill>
        <p:spPr>
          <a:xfrm>
            <a:off x="3034765" y="2495755"/>
            <a:ext cx="5661000" cy="387793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8</a:t>
            </a:fld>
            <a:endParaRPr lang="uk-UA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57200" y="127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algn="ctr"/>
            <a:r>
              <a:rPr lang="en-US" dirty="0" smtClean="0"/>
              <a:t>	Performance testing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295400"/>
            <a:ext cx="3778513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</a:t>
            </a:r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Each</a:t>
            </a:r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ext slide should be delivered on screen less than 1 sec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during a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presentation of 2-100 slides.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Performance Testing Procedure: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create different presentation of 2, 50, 100 slides; run presentation; check time intervals.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Defect: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starting from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95 slide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respond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time is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1.5-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seconds.</a:t>
            </a:r>
          </a:p>
        </p:txBody>
      </p:sp>
    </p:spTree>
    <p:extLst>
      <p:ext uri="{BB962C8B-B14F-4D97-AF65-F5344CB8AC3E}">
        <p14:creationId xmlns:p14="http://schemas.microsoft.com/office/powerpoint/2010/main" val="2172615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3"/>
          <p:cNvSpPr>
            <a:spLocks noGrp="1"/>
          </p:cNvSpPr>
          <p:nvPr>
            <p:ph type="title"/>
          </p:nvPr>
        </p:nvSpPr>
        <p:spPr>
          <a:xfrm>
            <a:off x="457200" y="12700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Load </a:t>
            </a:r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4800" y="1066800"/>
            <a:ext cx="358139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Keynote should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allow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up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32 files of 100 slides. 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Load Testing Procedure: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1, 16, 32 files of test presentation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Defect: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While opening 25</a:t>
            </a:r>
            <a:r>
              <a:rPr lang="en-US" baseline="300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presentation, application Keynote shows message “Cannot open more files”.</a:t>
            </a:r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6367" y="2590800"/>
            <a:ext cx="4871367" cy="380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00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5BEE9"/>
      </a:hlink>
      <a:folHlink>
        <a:srgbClr val="00B0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rmAutofit/>
      </a:bodyPr>
      <a:lstStyle>
        <a:defPPr marL="0" indent="0">
          <a:buFont typeface="Arial" panose="020B0604020202020204" pitchFamily="34" charset="0"/>
          <a:buNone/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213860</TotalTime>
  <Words>640</Words>
  <Application>Microsoft Macintosh PowerPoint</Application>
  <PresentationFormat>On-screen Show (4:3)</PresentationFormat>
  <Paragraphs>122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Segoe UI</vt:lpstr>
      <vt:lpstr>Wingdings</vt:lpstr>
      <vt:lpstr>Arial</vt:lpstr>
      <vt:lpstr>Office Theme</vt:lpstr>
      <vt:lpstr>  Keynote: Desktop Presentation tool testing types  by Taras Travinskyy  </vt:lpstr>
      <vt:lpstr>Agenda</vt:lpstr>
      <vt:lpstr>PowerPoint Presentation</vt:lpstr>
      <vt:lpstr>PowerPoint Presentation</vt:lpstr>
      <vt:lpstr>Positive testing</vt:lpstr>
      <vt:lpstr>Negative testing</vt:lpstr>
      <vt:lpstr>Security testing</vt:lpstr>
      <vt:lpstr>PowerPoint Presentation</vt:lpstr>
      <vt:lpstr>Load testing</vt:lpstr>
      <vt:lpstr>Stress testing</vt:lpstr>
      <vt:lpstr>Localization testing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2014  Global Marketing Plans &amp; Goals</dc:title>
  <dc:creator>Andriy Cherevko</dc:creator>
  <cp:lastModifiedBy>Microsoft Office User</cp:lastModifiedBy>
  <cp:revision>112</cp:revision>
  <cp:lastPrinted>2014-01-08T21:58:06Z</cp:lastPrinted>
  <dcterms:created xsi:type="dcterms:W3CDTF">2011-09-23T10:13:30Z</dcterms:created>
  <dcterms:modified xsi:type="dcterms:W3CDTF">2016-01-21T20:47:40Z</dcterms:modified>
</cp:coreProperties>
</file>